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3c8034bc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3c8034bc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3c8034bc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3c8034bc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3c8034bcd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3c8034bcd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43c8034bc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43c8034bc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3c8034bc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43c8034bc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3c8034bc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3c8034bc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3c8034bc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3c8034bc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3c8034bc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3c8034bc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3c8034bc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3c8034bc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43c8034bc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3c8034bc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3c8034b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3c8034b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3c8034bc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3c8034bc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3c8034bc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43c8034bc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3c8034bc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3c8034bc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3c8034bc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43c8034bc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3c8034bc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43c8034bc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3c8034bc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3c8034bc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3c8034bcd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3c8034bc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43c8034bcd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43c8034bcd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3c8034bcd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43c8034bcd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3c8034bc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3c8034bc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43c8034b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43c8034b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3c8034bcd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43c8034bcd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43c8034bc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43c8034bc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43c8034bcd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43c8034bc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3c8034bc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43c8034bc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43c8034bcd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43c8034bcd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43c8034bc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43c8034bc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43c8034bc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43c8034bc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3c8034bc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43c8034bc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3c8034bcd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43c8034bc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43c8034bc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43c8034bc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43c8034bc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43c8034bc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3dfe9e17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3dfe9e17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43c8034bc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43c8034bc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43c8034bc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43c8034bc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3c8034bc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43c8034bc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43c8034bc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43c8034bc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43c8034bc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43c8034bc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astah.net/downloads/" TargetMode="Externa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www.youtube.com/watch?v=_MMiU7M0qAk" TargetMode="Externa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www.youtube.com/watch?v=fRMQKIG7O50&amp;t=425s"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5000"/>
              <a:t>Deep Dive into Astah Tutorial</a:t>
            </a:r>
            <a:endParaRPr sz="50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ASU </a:t>
            </a:r>
            <a:r>
              <a:rPr lang="en" sz="1500"/>
              <a:t>UGTA Nicole Garcia</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Adding Elements to a Diagram</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Drag and drop elements from the toolbar onto the workspace.</a:t>
            </a:r>
            <a:endParaRPr/>
          </a:p>
          <a:p>
            <a:pPr indent="0" lvl="0" marL="0" rtl="0" algn="l">
              <a:spcBef>
                <a:spcPts val="1200"/>
              </a:spcBef>
              <a:spcAft>
                <a:spcPts val="0"/>
              </a:spcAft>
              <a:buNone/>
            </a:pPr>
            <a:r>
              <a:rPr lang="en"/>
              <a:t>Double-click an element to rename or edit properties.</a:t>
            </a:r>
            <a:endParaRPr/>
          </a:p>
          <a:p>
            <a:pPr indent="0" lvl="0" marL="0" rtl="0" algn="l">
              <a:spcBef>
                <a:spcPts val="1200"/>
              </a:spcBef>
              <a:spcAft>
                <a:spcPts val="0"/>
              </a:spcAft>
              <a:buNone/>
            </a:pPr>
            <a:r>
              <a:rPr lang="en"/>
              <a:t>Use the Properties Panel (right-side) to modify attributes like visibility, relationships, and stereotypes.</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Connecting Elements</a:t>
            </a:r>
            <a:endParaRPr/>
          </a:p>
        </p:txBody>
      </p:sp>
      <p:sp>
        <p:nvSpPr>
          <p:cNvPr id="121" name="Google Shape;12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Association, Aggregation, or Composition connectors in Class Diagrams.</a:t>
            </a:r>
            <a:endParaRPr/>
          </a:p>
          <a:p>
            <a:pPr indent="0" lvl="0" marL="0" rtl="0" algn="l">
              <a:spcBef>
                <a:spcPts val="1200"/>
              </a:spcBef>
              <a:spcAft>
                <a:spcPts val="0"/>
              </a:spcAft>
              <a:buNone/>
            </a:pPr>
            <a:r>
              <a:rPr lang="en"/>
              <a:t>Use Arrows in Sequence and Activity Diagrams to show interactions.</a:t>
            </a:r>
            <a:br>
              <a:rPr lang="en"/>
            </a:br>
            <a:br>
              <a:rPr lang="en"/>
            </a:br>
            <a:r>
              <a:rPr lang="en"/>
              <a:t>You can connect objects by either hovering near the object and clicking on the line option, then move to another object and click to make the connection.</a:t>
            </a:r>
            <a:br>
              <a:rPr lang="en"/>
            </a:br>
            <a:br>
              <a:rPr lang="en"/>
            </a:br>
            <a:r>
              <a:rPr lang="en"/>
              <a:t>You can also add connections by using the toolbar and selecting the assocat</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Connecting Elements</a:t>
            </a:r>
            <a:endParaRPr/>
          </a:p>
        </p:txBody>
      </p:sp>
      <p:sp>
        <p:nvSpPr>
          <p:cNvPr id="127" name="Google Shape;127;p24"/>
          <p:cNvSpPr txBox="1"/>
          <p:nvPr>
            <p:ph idx="1" type="body"/>
          </p:nvPr>
        </p:nvSpPr>
        <p:spPr>
          <a:xfrm>
            <a:off x="311700" y="1389600"/>
            <a:ext cx="3537300" cy="332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 Association, Aggregation, or Composition connectors in Class Diagrams. Use Arrows in Sequence and Activity Diagrams to show interactions.</a:t>
            </a:r>
            <a:br>
              <a:rPr lang="en"/>
            </a:br>
            <a:br>
              <a:rPr lang="en"/>
            </a:br>
            <a:r>
              <a:rPr lang="en"/>
              <a:t>You can connect objects by either hovering near the object and clicking on the line option, then move to another object and click to make the connection.</a:t>
            </a:r>
            <a:br>
              <a:rPr lang="en"/>
            </a:br>
            <a:br>
              <a:rPr lang="en"/>
            </a:br>
            <a:r>
              <a:rPr lang="en"/>
              <a:t>You can also add connections by using the toolbar and selecting the connection (association, message) option and clicking on objects to connect them.</a:t>
            </a:r>
            <a:endParaRPr/>
          </a:p>
        </p:txBody>
      </p:sp>
      <p:pic>
        <p:nvPicPr>
          <p:cNvPr id="128" name="Google Shape;128;p24"/>
          <p:cNvPicPr preferRelativeResize="0"/>
          <p:nvPr/>
        </p:nvPicPr>
        <p:blipFill rotWithShape="1">
          <a:blip r:embed="rId3">
            <a:alphaModFix/>
          </a:blip>
          <a:srcRect b="34452" l="0" r="0" t="0"/>
          <a:stretch/>
        </p:blipFill>
        <p:spPr>
          <a:xfrm>
            <a:off x="4412600" y="174800"/>
            <a:ext cx="3422650" cy="1061175"/>
          </a:xfrm>
          <a:prstGeom prst="rect">
            <a:avLst/>
          </a:prstGeom>
          <a:noFill/>
          <a:ln>
            <a:noFill/>
          </a:ln>
        </p:spPr>
      </p:pic>
      <p:pic>
        <p:nvPicPr>
          <p:cNvPr id="129" name="Google Shape;129;p24"/>
          <p:cNvPicPr preferRelativeResize="0"/>
          <p:nvPr/>
        </p:nvPicPr>
        <p:blipFill rotWithShape="1">
          <a:blip r:embed="rId4">
            <a:alphaModFix/>
          </a:blip>
          <a:srcRect b="14573" l="0" r="0" t="0"/>
          <a:stretch/>
        </p:blipFill>
        <p:spPr>
          <a:xfrm>
            <a:off x="4516500" y="3524826"/>
            <a:ext cx="3318749" cy="1061175"/>
          </a:xfrm>
          <a:prstGeom prst="rect">
            <a:avLst/>
          </a:prstGeom>
          <a:noFill/>
          <a:ln>
            <a:noFill/>
          </a:ln>
        </p:spPr>
      </p:pic>
      <p:pic>
        <p:nvPicPr>
          <p:cNvPr id="130" name="Google Shape;130;p24"/>
          <p:cNvPicPr preferRelativeResize="0"/>
          <p:nvPr/>
        </p:nvPicPr>
        <p:blipFill rotWithShape="1">
          <a:blip r:embed="rId5">
            <a:alphaModFix/>
          </a:blip>
          <a:srcRect b="17532" l="0" r="0" t="0"/>
          <a:stretch/>
        </p:blipFill>
        <p:spPr>
          <a:xfrm>
            <a:off x="4516500" y="1603158"/>
            <a:ext cx="3318750" cy="1554492"/>
          </a:xfrm>
          <a:prstGeom prst="rect">
            <a:avLst/>
          </a:prstGeom>
          <a:noFill/>
          <a:ln>
            <a:noFill/>
          </a:ln>
        </p:spPr>
      </p:pic>
      <p:cxnSp>
        <p:nvCxnSpPr>
          <p:cNvPr id="131" name="Google Shape;131;p24"/>
          <p:cNvCxnSpPr>
            <a:stCxn id="127" idx="3"/>
          </p:cNvCxnSpPr>
          <p:nvPr/>
        </p:nvCxnSpPr>
        <p:spPr>
          <a:xfrm flipH="1" rot="10800000">
            <a:off x="3849000" y="1002000"/>
            <a:ext cx="1795500" cy="2050200"/>
          </a:xfrm>
          <a:prstGeom prst="straightConnector1">
            <a:avLst/>
          </a:prstGeom>
          <a:noFill/>
          <a:ln cap="flat" cmpd="sng" w="9525">
            <a:solidFill>
              <a:srgbClr val="FF0000"/>
            </a:solidFill>
            <a:prstDash val="solid"/>
            <a:round/>
            <a:headEnd len="med" w="med" type="none"/>
            <a:tailEnd len="med" w="med" type="triangle"/>
          </a:ln>
        </p:spPr>
      </p:cxnSp>
      <p:cxnSp>
        <p:nvCxnSpPr>
          <p:cNvPr id="132" name="Google Shape;132;p24"/>
          <p:cNvCxnSpPr/>
          <p:nvPr/>
        </p:nvCxnSpPr>
        <p:spPr>
          <a:xfrm flipH="1" rot="10800000">
            <a:off x="3827150" y="1885575"/>
            <a:ext cx="2075700" cy="2084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Customizing Diagrams</a:t>
            </a:r>
            <a:endParaRPr/>
          </a:p>
        </p:txBody>
      </p:sp>
      <p:sp>
        <p:nvSpPr>
          <p:cNvPr id="138" name="Google Shape;138;p2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Right-click on elements to change styles. Click on text or objects to change their color and font using the tool bar.</a:t>
            </a:r>
            <a:endParaRPr/>
          </a:p>
          <a:p>
            <a:pPr indent="0" lvl="0" marL="0" rtl="0" algn="l">
              <a:spcBef>
                <a:spcPts val="1200"/>
              </a:spcBef>
              <a:spcAft>
                <a:spcPts val="0"/>
              </a:spcAft>
              <a:buNone/>
            </a:pPr>
            <a:r>
              <a:rPr lang="en"/>
              <a:t>Use the Color Settings to highlight important parts.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9" name="Google Shape;139;p25"/>
          <p:cNvPicPr preferRelativeResize="0"/>
          <p:nvPr/>
        </p:nvPicPr>
        <p:blipFill rotWithShape="1">
          <a:blip r:embed="rId3">
            <a:alphaModFix/>
          </a:blip>
          <a:srcRect b="0" l="37300" r="0" t="0"/>
          <a:stretch/>
        </p:blipFill>
        <p:spPr>
          <a:xfrm>
            <a:off x="6894923" y="194100"/>
            <a:ext cx="1983899" cy="4838698"/>
          </a:xfrm>
          <a:prstGeom prst="rect">
            <a:avLst/>
          </a:prstGeom>
          <a:noFill/>
          <a:ln>
            <a:noFill/>
          </a:ln>
        </p:spPr>
      </p:pic>
      <p:pic>
        <p:nvPicPr>
          <p:cNvPr id="140" name="Google Shape;140;p25"/>
          <p:cNvPicPr preferRelativeResize="0"/>
          <p:nvPr/>
        </p:nvPicPr>
        <p:blipFill>
          <a:blip r:embed="rId4">
            <a:alphaModFix/>
          </a:blip>
          <a:stretch>
            <a:fillRect/>
          </a:stretch>
        </p:blipFill>
        <p:spPr>
          <a:xfrm>
            <a:off x="311700" y="4126175"/>
            <a:ext cx="3884224" cy="800950"/>
          </a:xfrm>
          <a:prstGeom prst="rect">
            <a:avLst/>
          </a:prstGeom>
          <a:noFill/>
          <a:ln>
            <a:noFill/>
          </a:ln>
        </p:spPr>
      </p:pic>
      <p:cxnSp>
        <p:nvCxnSpPr>
          <p:cNvPr id="141" name="Google Shape;141;p25"/>
          <p:cNvCxnSpPr/>
          <p:nvPr/>
        </p:nvCxnSpPr>
        <p:spPr>
          <a:xfrm flipH="1" rot="10800000">
            <a:off x="2885150" y="468350"/>
            <a:ext cx="4434900" cy="1108800"/>
          </a:xfrm>
          <a:prstGeom prst="straightConnector1">
            <a:avLst/>
          </a:prstGeom>
          <a:noFill/>
          <a:ln cap="flat" cmpd="sng" w="9525">
            <a:solidFill>
              <a:srgbClr val="FF0000"/>
            </a:solidFill>
            <a:prstDash val="solid"/>
            <a:round/>
            <a:headEnd len="med" w="med" type="none"/>
            <a:tailEnd len="med" w="med" type="triangle"/>
          </a:ln>
        </p:spPr>
      </p:cxnSp>
      <p:cxnSp>
        <p:nvCxnSpPr>
          <p:cNvPr id="142" name="Google Shape;142;p25"/>
          <p:cNvCxnSpPr/>
          <p:nvPr/>
        </p:nvCxnSpPr>
        <p:spPr>
          <a:xfrm>
            <a:off x="1743075" y="2835950"/>
            <a:ext cx="1017000" cy="1075500"/>
          </a:xfrm>
          <a:prstGeom prst="straightConnector1">
            <a:avLst/>
          </a:prstGeom>
          <a:noFill/>
          <a:ln cap="flat" cmpd="sng" w="9525">
            <a:solidFill>
              <a:srgbClr val="FF0000"/>
            </a:solidFill>
            <a:prstDash val="solid"/>
            <a:round/>
            <a:headEnd len="med" w="med" type="none"/>
            <a:tailEnd len="med" w="med" type="triangle"/>
          </a:ln>
        </p:spPr>
      </p:cxnSp>
      <p:pic>
        <p:nvPicPr>
          <p:cNvPr id="143" name="Google Shape;143;p25"/>
          <p:cNvPicPr preferRelativeResize="0"/>
          <p:nvPr/>
        </p:nvPicPr>
        <p:blipFill>
          <a:blip r:embed="rId5">
            <a:alphaModFix/>
          </a:blip>
          <a:stretch>
            <a:fillRect/>
          </a:stretch>
        </p:blipFill>
        <p:spPr>
          <a:xfrm>
            <a:off x="4336975" y="1489650"/>
            <a:ext cx="2266174" cy="1215700"/>
          </a:xfrm>
          <a:prstGeom prst="rect">
            <a:avLst/>
          </a:prstGeom>
          <a:noFill/>
          <a:ln>
            <a:noFill/>
          </a:ln>
        </p:spPr>
      </p:pic>
      <p:pic>
        <p:nvPicPr>
          <p:cNvPr id="144" name="Google Shape;144;p25"/>
          <p:cNvPicPr preferRelativeResize="0"/>
          <p:nvPr/>
        </p:nvPicPr>
        <p:blipFill>
          <a:blip r:embed="rId6">
            <a:alphaModFix/>
          </a:blip>
          <a:stretch>
            <a:fillRect/>
          </a:stretch>
        </p:blipFill>
        <p:spPr>
          <a:xfrm>
            <a:off x="4445025" y="2868900"/>
            <a:ext cx="1612231" cy="1108800"/>
          </a:xfrm>
          <a:prstGeom prst="rect">
            <a:avLst/>
          </a:prstGeom>
          <a:noFill/>
          <a:ln>
            <a:noFill/>
          </a:ln>
        </p:spPr>
      </p:pic>
      <p:cxnSp>
        <p:nvCxnSpPr>
          <p:cNvPr id="145" name="Google Shape;145;p25"/>
          <p:cNvCxnSpPr>
            <a:endCxn id="143" idx="1"/>
          </p:cNvCxnSpPr>
          <p:nvPr/>
        </p:nvCxnSpPr>
        <p:spPr>
          <a:xfrm>
            <a:off x="2943475" y="2018900"/>
            <a:ext cx="1393500" cy="78600"/>
          </a:xfrm>
          <a:prstGeom prst="straightConnector1">
            <a:avLst/>
          </a:prstGeom>
          <a:noFill/>
          <a:ln cap="flat" cmpd="sng" w="9525">
            <a:solidFill>
              <a:srgbClr val="FF0000"/>
            </a:solidFill>
            <a:prstDash val="solid"/>
            <a:round/>
            <a:headEnd len="med" w="med" type="none"/>
            <a:tailEnd len="med" w="med" type="triangle"/>
          </a:ln>
        </p:spPr>
      </p:cxnSp>
      <p:cxnSp>
        <p:nvCxnSpPr>
          <p:cNvPr id="146" name="Google Shape;146;p25"/>
          <p:cNvCxnSpPr>
            <a:endCxn id="144" idx="1"/>
          </p:cNvCxnSpPr>
          <p:nvPr/>
        </p:nvCxnSpPr>
        <p:spPr>
          <a:xfrm>
            <a:off x="2918625" y="2235600"/>
            <a:ext cx="1526400" cy="1187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Generation</a:t>
            </a:r>
            <a:endParaRPr/>
          </a:p>
        </p:txBody>
      </p:sp>
      <p:sp>
        <p:nvSpPr>
          <p:cNvPr id="152" name="Google Shape;152;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Astah supports Java, C++, and C# code generation from Class Diagrams: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Create a Class Diagram.</a:t>
            </a:r>
            <a:endParaRPr/>
          </a:p>
          <a:p>
            <a:pPr indent="0" lvl="0" marL="0" rtl="0" algn="l">
              <a:spcBef>
                <a:spcPts val="1200"/>
              </a:spcBef>
              <a:spcAft>
                <a:spcPts val="0"/>
              </a:spcAft>
              <a:buNone/>
            </a:pPr>
            <a:r>
              <a:rPr lang="en"/>
              <a:t>Go to Tools → Java → Export Java Source Code.</a:t>
            </a:r>
            <a:endParaRPr/>
          </a:p>
          <a:p>
            <a:pPr indent="0" lvl="0" marL="0" rtl="0" algn="l">
              <a:spcBef>
                <a:spcPts val="1200"/>
              </a:spcBef>
              <a:spcAft>
                <a:spcPts val="1200"/>
              </a:spcAft>
              <a:buNone/>
            </a:pPr>
            <a:r>
              <a:t/>
            </a:r>
            <a:endParaRPr/>
          </a:p>
        </p:txBody>
      </p:sp>
      <p:pic>
        <p:nvPicPr>
          <p:cNvPr id="153" name="Google Shape;153;p26"/>
          <p:cNvPicPr preferRelativeResize="0"/>
          <p:nvPr/>
        </p:nvPicPr>
        <p:blipFill>
          <a:blip r:embed="rId3">
            <a:alphaModFix/>
          </a:blip>
          <a:stretch>
            <a:fillRect/>
          </a:stretch>
        </p:blipFill>
        <p:spPr>
          <a:xfrm>
            <a:off x="3184200" y="1341000"/>
            <a:ext cx="5591175" cy="3276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Generation</a:t>
            </a:r>
            <a:endParaRPr/>
          </a:p>
        </p:txBody>
      </p:sp>
      <p:sp>
        <p:nvSpPr>
          <p:cNvPr id="159" name="Google Shape;159;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Save the .java files by s</a:t>
            </a:r>
            <a:r>
              <a:rPr lang="en"/>
              <a:t>electing the folder you would like to save the files in.</a:t>
            </a:r>
            <a:endParaRPr/>
          </a:p>
          <a:p>
            <a:pPr indent="0" lvl="0" marL="0" rtl="0" algn="l">
              <a:spcBef>
                <a:spcPts val="1200"/>
              </a:spcBef>
              <a:spcAft>
                <a:spcPts val="1200"/>
              </a:spcAft>
              <a:buNone/>
            </a:pPr>
            <a:r>
              <a:t/>
            </a:r>
            <a:endParaRPr/>
          </a:p>
        </p:txBody>
      </p:sp>
      <p:pic>
        <p:nvPicPr>
          <p:cNvPr id="160" name="Google Shape;160;p27"/>
          <p:cNvPicPr preferRelativeResize="0"/>
          <p:nvPr/>
        </p:nvPicPr>
        <p:blipFill>
          <a:blip r:embed="rId3">
            <a:alphaModFix/>
          </a:blip>
          <a:stretch>
            <a:fillRect/>
          </a:stretch>
        </p:blipFill>
        <p:spPr>
          <a:xfrm>
            <a:off x="4000450" y="1551700"/>
            <a:ext cx="3448050" cy="2343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Reverse Engineering Code</a:t>
            </a:r>
            <a:endParaRPr/>
          </a:p>
        </p:txBody>
      </p:sp>
      <p:sp>
        <p:nvSpPr>
          <p:cNvPr id="166" name="Google Shape;166;p2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can import Java source code into Astah to generate UML diagrams: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Go to Tools → Java → Import Java Source Code.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7" name="Google Shape;167;p28"/>
          <p:cNvPicPr preferRelativeResize="0"/>
          <p:nvPr/>
        </p:nvPicPr>
        <p:blipFill>
          <a:blip r:embed="rId3">
            <a:alphaModFix/>
          </a:blip>
          <a:stretch>
            <a:fillRect/>
          </a:stretch>
        </p:blipFill>
        <p:spPr>
          <a:xfrm>
            <a:off x="3450550" y="1224950"/>
            <a:ext cx="5142776" cy="3799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Reverse Engineering Code</a:t>
            </a:r>
            <a:endParaRPr/>
          </a:p>
        </p:txBody>
      </p:sp>
      <p:sp>
        <p:nvSpPr>
          <p:cNvPr id="173" name="Google Shape;173;p2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Select your .java files to generate from.</a:t>
            </a:r>
            <a:endParaRPr/>
          </a:p>
          <a:p>
            <a:pPr indent="0" lvl="0" marL="0" rtl="0" algn="l">
              <a:spcBef>
                <a:spcPts val="1200"/>
              </a:spcBef>
              <a:spcAft>
                <a:spcPts val="0"/>
              </a:spcAft>
              <a:buNone/>
            </a:pPr>
            <a:r>
              <a:rPr lang="en"/>
              <a:t>Astah will generate corresponding UML diagrams.</a:t>
            </a:r>
            <a:br>
              <a:rPr lang="en"/>
            </a:br>
            <a:br>
              <a:rPr lang="en"/>
            </a:br>
            <a:r>
              <a:rPr lang="en"/>
              <a:t>Note: some associations or properties may not transfer over, so make sure to check that the generated diagram has everything you need.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74" name="Google Shape;174;p29"/>
          <p:cNvPicPr preferRelativeResize="0"/>
          <p:nvPr/>
        </p:nvPicPr>
        <p:blipFill>
          <a:blip r:embed="rId3">
            <a:alphaModFix/>
          </a:blip>
          <a:stretch>
            <a:fillRect/>
          </a:stretch>
        </p:blipFill>
        <p:spPr>
          <a:xfrm>
            <a:off x="3338243" y="1333325"/>
            <a:ext cx="5391157" cy="3179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Astah Plugins</a:t>
            </a:r>
            <a:endParaRPr/>
          </a:p>
        </p:txBody>
      </p:sp>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Astah has a plugin system that adds functionality such as:</a:t>
            </a:r>
            <a:endParaRPr/>
          </a:p>
          <a:p>
            <a:pPr indent="457200" lvl="0" marL="0" rtl="0" algn="l">
              <a:spcBef>
                <a:spcPts val="1200"/>
              </a:spcBef>
              <a:spcAft>
                <a:spcPts val="0"/>
              </a:spcAft>
              <a:buNone/>
            </a:pPr>
            <a:r>
              <a:rPr lang="en"/>
              <a:t>Easy Code Reverse Plugin (dragging and dropping java files into Astah)</a:t>
            </a:r>
            <a:endParaRPr/>
          </a:p>
          <a:p>
            <a:pPr indent="457200" lvl="0" marL="0" rtl="0" algn="l">
              <a:spcBef>
                <a:spcPts val="1200"/>
              </a:spcBef>
              <a:spcAft>
                <a:spcPts val="0"/>
              </a:spcAft>
              <a:buNone/>
            </a:pPr>
            <a:r>
              <a:rPr lang="en"/>
              <a:t>SysML Plugin (for systems engineering)</a:t>
            </a:r>
            <a:endParaRPr/>
          </a:p>
          <a:p>
            <a:pPr indent="457200" lvl="0" marL="0" rtl="0" algn="l">
              <a:spcBef>
                <a:spcPts val="1200"/>
              </a:spcBef>
              <a:spcAft>
                <a:spcPts val="0"/>
              </a:spcAft>
              <a:buNone/>
            </a:pPr>
            <a:r>
              <a:rPr lang="en"/>
              <a:t>Mind Map Plugin (for brainstorming)</a:t>
            </a:r>
            <a:endParaRPr/>
          </a:p>
          <a:p>
            <a:pPr indent="457200" lvl="0" marL="0" rtl="0" algn="l">
              <a:spcBef>
                <a:spcPts val="1200"/>
              </a:spcBef>
              <a:spcAft>
                <a:spcPts val="0"/>
              </a:spcAft>
              <a:buNone/>
            </a:pPr>
            <a:r>
              <a:rPr lang="en"/>
              <a:t>Code Synchronization Plugins (for keeping UML and code in sync)</a:t>
            </a:r>
            <a:endParaRPr/>
          </a:p>
          <a:p>
            <a:pPr indent="0" lvl="0" marL="0" rtl="0" algn="l">
              <a:spcBef>
                <a:spcPts val="1200"/>
              </a:spcBef>
              <a:spcAft>
                <a:spcPts val="0"/>
              </a:spcAft>
              <a:buNone/>
            </a:pPr>
            <a:r>
              <a:rPr lang="en"/>
              <a:t>To download a Plugin:</a:t>
            </a:r>
            <a:endParaRPr/>
          </a:p>
          <a:p>
            <a:pPr indent="0" lvl="0" marL="0" rtl="0" algn="l">
              <a:spcBef>
                <a:spcPts val="1200"/>
              </a:spcBef>
              <a:spcAft>
                <a:spcPts val="0"/>
              </a:spcAft>
              <a:buNone/>
            </a:pPr>
            <a:r>
              <a:rPr lang="en"/>
              <a:t>Locate the plugin you want to install on the Astah website or the developer's page. </a:t>
            </a:r>
            <a:endParaRPr/>
          </a:p>
          <a:p>
            <a:pPr indent="0" lvl="0" marL="0" rtl="0" algn="l">
              <a:spcBef>
                <a:spcPts val="1200"/>
              </a:spcBef>
              <a:spcAft>
                <a:spcPts val="0"/>
              </a:spcAft>
              <a:buNone/>
            </a:pPr>
            <a:r>
              <a:rPr lang="en"/>
              <a:t>Download the plugin file, (should be a .jar file). </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Astah Plugins</a:t>
            </a:r>
            <a:endParaRPr/>
          </a:p>
        </p:txBody>
      </p:sp>
      <p:sp>
        <p:nvSpPr>
          <p:cNvPr id="186" name="Google Shape;186;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Install the Plugin:</a:t>
            </a:r>
            <a:endParaRPr/>
          </a:p>
          <a:p>
            <a:pPr indent="0" lvl="0" marL="0" rtl="0" algn="l">
              <a:spcBef>
                <a:spcPts val="1200"/>
              </a:spcBef>
              <a:spcAft>
                <a:spcPts val="0"/>
              </a:spcAft>
              <a:buNone/>
            </a:pPr>
            <a:r>
              <a:rPr lang="en"/>
              <a:t>Open Astah</a:t>
            </a:r>
            <a:endParaRPr/>
          </a:p>
          <a:p>
            <a:pPr indent="0" lvl="0" marL="0" rtl="0" algn="l">
              <a:spcBef>
                <a:spcPts val="1200"/>
              </a:spcBef>
              <a:spcAft>
                <a:spcPts val="0"/>
              </a:spcAft>
              <a:buNone/>
            </a:pPr>
            <a:r>
              <a:rPr lang="en"/>
              <a:t>Go to:</a:t>
            </a:r>
            <a:br>
              <a:rPr lang="en"/>
            </a:br>
            <a:r>
              <a:rPr lang="en"/>
              <a:t>"Plugin" -&gt; "Installed Plugins".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7" name="Google Shape;187;p31"/>
          <p:cNvPicPr preferRelativeResize="0"/>
          <p:nvPr/>
        </p:nvPicPr>
        <p:blipFill>
          <a:blip r:embed="rId3">
            <a:alphaModFix/>
          </a:blip>
          <a:stretch>
            <a:fillRect/>
          </a:stretch>
        </p:blipFill>
        <p:spPr>
          <a:xfrm>
            <a:off x="2896200" y="1600025"/>
            <a:ext cx="5943600" cy="159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Downloading Astah</a:t>
            </a:r>
            <a:endParaRPr/>
          </a:p>
        </p:txBody>
      </p:sp>
      <p:sp>
        <p:nvSpPr>
          <p:cNvPr id="61" name="Google Shape;61;p1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Go to the Astah download page </a:t>
            </a:r>
            <a:r>
              <a:rPr lang="en" u="sng">
                <a:solidFill>
                  <a:schemeClr val="hlink"/>
                </a:solidFill>
                <a:hlinkClick r:id="rId3"/>
              </a:rPr>
              <a:t>https://astah.net/downloads/</a:t>
            </a:r>
            <a:r>
              <a:rPr lang="en"/>
              <a:t>, and click on the download button according to your system to get started..</a:t>
            </a:r>
            <a:endParaRPr/>
          </a:p>
        </p:txBody>
      </p:sp>
      <p:pic>
        <p:nvPicPr>
          <p:cNvPr id="62" name="Google Shape;62;p14"/>
          <p:cNvPicPr preferRelativeResize="0"/>
          <p:nvPr/>
        </p:nvPicPr>
        <p:blipFill>
          <a:blip r:embed="rId4">
            <a:alphaModFix/>
          </a:blip>
          <a:stretch>
            <a:fillRect/>
          </a:stretch>
        </p:blipFill>
        <p:spPr>
          <a:xfrm>
            <a:off x="3355179" y="1311300"/>
            <a:ext cx="5457046" cy="3568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Astah Plugins</a:t>
            </a:r>
            <a:endParaRPr/>
          </a:p>
        </p:txBody>
      </p:sp>
      <p:sp>
        <p:nvSpPr>
          <p:cNvPr id="193" name="Google Shape;193;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Click Install: In the "Installed Plugins" dialog box, click the "Install" button (top left corner).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4" name="Google Shape;194;p32"/>
          <p:cNvPicPr preferRelativeResize="0"/>
          <p:nvPr/>
        </p:nvPicPr>
        <p:blipFill>
          <a:blip r:embed="rId3">
            <a:alphaModFix/>
          </a:blip>
          <a:stretch>
            <a:fillRect/>
          </a:stretch>
        </p:blipFill>
        <p:spPr>
          <a:xfrm>
            <a:off x="3292875" y="1456663"/>
            <a:ext cx="5271324" cy="2230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Astah Plugins</a:t>
            </a:r>
            <a:endParaRPr/>
          </a:p>
        </p:txBody>
      </p:sp>
      <p:sp>
        <p:nvSpPr>
          <p:cNvPr id="200" name="Google Shape;200;p3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Select Plugin File: Browse to the location where you downloaded the .jar file and select it.</a:t>
            </a:r>
            <a:endParaRPr/>
          </a:p>
          <a:p>
            <a:pPr indent="0" lvl="0" marL="0" rtl="0" algn="l">
              <a:spcBef>
                <a:spcPts val="1200"/>
              </a:spcBef>
              <a:spcAft>
                <a:spcPts val="0"/>
              </a:spcAft>
              <a:buNone/>
            </a:pPr>
            <a:r>
              <a:rPr lang="en"/>
              <a:t>Confirm Installation: Click "Yes" if prompted to confirm installation.</a:t>
            </a:r>
            <a:br>
              <a:rPr lang="en"/>
            </a:b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1" name="Google Shape;201;p33"/>
          <p:cNvPicPr preferRelativeResize="0"/>
          <p:nvPr/>
        </p:nvPicPr>
        <p:blipFill>
          <a:blip r:embed="rId3">
            <a:alphaModFix/>
          </a:blip>
          <a:stretch>
            <a:fillRect/>
          </a:stretch>
        </p:blipFill>
        <p:spPr>
          <a:xfrm>
            <a:off x="3747825" y="1311300"/>
            <a:ext cx="3971925" cy="2686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Astah Plugins</a:t>
            </a:r>
            <a:endParaRPr/>
          </a:p>
        </p:txBody>
      </p:sp>
      <p:sp>
        <p:nvSpPr>
          <p:cNvPr id="207" name="Google Shape;207;p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Restart Astah to complete the installation. </a:t>
            </a:r>
            <a:endParaRPr/>
          </a:p>
          <a:p>
            <a:pPr indent="0" lvl="0" marL="0" rtl="0" algn="l">
              <a:spcBef>
                <a:spcPts val="1200"/>
              </a:spcBef>
              <a:spcAft>
                <a:spcPts val="0"/>
              </a:spcAft>
              <a:buNone/>
            </a:pPr>
            <a:r>
              <a:rPr lang="en"/>
              <a:t>Verify Installation:</a:t>
            </a:r>
            <a:endParaRPr/>
          </a:p>
          <a:p>
            <a:pPr indent="0" lvl="0" marL="0" rtl="0" algn="l">
              <a:spcBef>
                <a:spcPts val="1200"/>
              </a:spcBef>
              <a:spcAft>
                <a:spcPts val="0"/>
              </a:spcAft>
              <a:buNone/>
            </a:pPr>
            <a:r>
              <a:rPr lang="en"/>
              <a:t>Check for the Plugin:</a:t>
            </a:r>
            <a:endParaRPr/>
          </a:p>
          <a:p>
            <a:pPr indent="0" lvl="0" marL="0" rtl="0" algn="l">
              <a:spcBef>
                <a:spcPts val="1200"/>
              </a:spcBef>
              <a:spcAft>
                <a:spcPts val="0"/>
              </a:spcAft>
              <a:buNone/>
            </a:pPr>
            <a:r>
              <a:rPr lang="en"/>
              <a:t>After restarting Astah, check for the plugin's in the Astah interface.</a:t>
            </a:r>
            <a:endParaRPr/>
          </a:p>
          <a:p>
            <a:pPr indent="0" lvl="0" marL="0" rtl="0" algn="l">
              <a:spcBef>
                <a:spcPts val="1200"/>
              </a:spcBef>
              <a:spcAft>
                <a:spcPts val="0"/>
              </a:spcAft>
              <a:buNone/>
            </a:pPr>
            <a:r>
              <a:rPr lang="en"/>
              <a:t>Look for a new tab or feature:</a:t>
            </a:r>
            <a:endParaRPr/>
          </a:p>
          <a:p>
            <a:pPr indent="0" lvl="0" marL="0" rtl="0" algn="l">
              <a:spcBef>
                <a:spcPts val="1200"/>
              </a:spcBef>
              <a:spcAft>
                <a:spcPts val="1200"/>
              </a:spcAft>
              <a:buNone/>
            </a:pPr>
            <a:r>
              <a:rPr lang="en"/>
              <a:t>Depending on the plugin, you might see a new tab beneath the diagram editor, a new menu option, or a new feature in the application</a:t>
            </a:r>
            <a:endParaRPr/>
          </a:p>
        </p:txBody>
      </p:sp>
      <p:pic>
        <p:nvPicPr>
          <p:cNvPr id="208" name="Google Shape;208;p34"/>
          <p:cNvPicPr preferRelativeResize="0"/>
          <p:nvPr/>
        </p:nvPicPr>
        <p:blipFill>
          <a:blip r:embed="rId3">
            <a:alphaModFix/>
          </a:blip>
          <a:stretch>
            <a:fillRect/>
          </a:stretch>
        </p:blipFill>
        <p:spPr>
          <a:xfrm>
            <a:off x="3292875" y="1456663"/>
            <a:ext cx="5271324" cy="2230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Common Questions/Issues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t>
            </a:r>
            <a:r>
              <a:rPr lang="en"/>
              <a:t>rag and drop java files into Astah</a:t>
            </a:r>
            <a:endParaRPr/>
          </a:p>
        </p:txBody>
      </p:sp>
      <p:sp>
        <p:nvSpPr>
          <p:cNvPr id="219" name="Google Shape;219;p3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people have had issues when trying to drag and drop java files into Astah.</a:t>
            </a:r>
            <a:endParaRPr/>
          </a:p>
          <a:p>
            <a:pPr indent="0" lvl="0" marL="0" rtl="0" algn="l">
              <a:spcBef>
                <a:spcPts val="1200"/>
              </a:spcBef>
              <a:spcAft>
                <a:spcPts val="0"/>
              </a:spcAft>
              <a:buNone/>
            </a:pPr>
            <a:r>
              <a:rPr lang="en"/>
              <a:t>Make sure the plugin is installed, make sure you have an empty diagram open (i.e Class Diagram), and make sure that there are no non java files selected. </a:t>
            </a:r>
            <a:r>
              <a:rPr lang="en" u="sng">
                <a:solidFill>
                  <a:schemeClr val="hlink"/>
                </a:solidFill>
                <a:hlinkClick r:id="rId3"/>
              </a:rPr>
              <a:t>https://www.youtube.com/watch?v=_MMiU7M0qAk</a:t>
            </a:r>
            <a:r>
              <a:rPr lang="en"/>
              <a:t>   </a:t>
            </a:r>
            <a:endParaRPr/>
          </a:p>
          <a:p>
            <a:pPr indent="0" lvl="0" marL="0" rtl="0" algn="l">
              <a:spcBef>
                <a:spcPts val="1200"/>
              </a:spcBef>
              <a:spcAft>
                <a:spcPts val="1200"/>
              </a:spcAft>
              <a:buNone/>
            </a:pPr>
            <a:r>
              <a:rPr lang="en"/>
              <a:t>Go to Help &gt; Software Update Information to see this information.</a:t>
            </a:r>
            <a:endParaRPr/>
          </a:p>
        </p:txBody>
      </p:sp>
      <p:pic>
        <p:nvPicPr>
          <p:cNvPr id="220" name="Google Shape;220;p36"/>
          <p:cNvPicPr preferRelativeResize="0"/>
          <p:nvPr/>
        </p:nvPicPr>
        <p:blipFill>
          <a:blip r:embed="rId4">
            <a:alphaModFix/>
          </a:blip>
          <a:stretch>
            <a:fillRect/>
          </a:stretch>
        </p:blipFill>
        <p:spPr>
          <a:xfrm>
            <a:off x="4340550" y="1687750"/>
            <a:ext cx="3589700" cy="2503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t>
            </a:r>
            <a:r>
              <a:rPr lang="en"/>
              <a:t>rag and drop java files into Astah</a:t>
            </a:r>
            <a:endParaRPr/>
          </a:p>
        </p:txBody>
      </p:sp>
      <p:sp>
        <p:nvSpPr>
          <p:cNvPr id="226" name="Google Shape;226;p37"/>
          <p:cNvSpPr txBox="1"/>
          <p:nvPr>
            <p:ph idx="1" type="body"/>
          </p:nvPr>
        </p:nvSpPr>
        <p:spPr>
          <a:xfrm>
            <a:off x="311700" y="1389600"/>
            <a:ext cx="3265200" cy="34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If the state of your plugin is a red x, try upgrading to a newer version and see if that updates the state of the plugin.</a:t>
            </a:r>
            <a:endParaRPr/>
          </a:p>
          <a:p>
            <a:pPr indent="0" lvl="0" marL="0" rtl="0" algn="l">
              <a:spcBef>
                <a:spcPts val="1200"/>
              </a:spcBef>
              <a:spcAft>
                <a:spcPts val="1200"/>
              </a:spcAft>
              <a:buClr>
                <a:schemeClr val="dk1"/>
              </a:buClr>
              <a:buSzPts val="1100"/>
              <a:buFont typeface="Arial"/>
              <a:buNone/>
            </a:pPr>
            <a:r>
              <a:rPr lang="en"/>
              <a:t>Make sure to check the state of the “Easy Code Reverse” plugin and ensure that it has a green checkmark.</a:t>
            </a:r>
            <a:br>
              <a:rPr lang="en"/>
            </a:br>
            <a:br>
              <a:rPr lang="en"/>
            </a:br>
            <a:r>
              <a:rPr lang="en"/>
              <a:t>Notes: When you drag and drop java files into Astah, there may only be generalizations that transfer over. You may be missing some associations. Check if the current version of your plugin supports “create Associations in Class Diagram".</a:t>
            </a:r>
            <a:br>
              <a:rPr lang="en"/>
            </a:br>
            <a:br>
              <a:rPr lang="en"/>
            </a:br>
            <a:r>
              <a:rPr lang="en"/>
              <a:t>Astah requires Java 8 or higher. If you are having issues or experience crashes, make sure to update your Java version.</a:t>
            </a:r>
            <a:endParaRPr/>
          </a:p>
        </p:txBody>
      </p:sp>
      <p:pic>
        <p:nvPicPr>
          <p:cNvPr id="227" name="Google Shape;227;p37"/>
          <p:cNvPicPr preferRelativeResize="0"/>
          <p:nvPr/>
        </p:nvPicPr>
        <p:blipFill rotWithShape="1">
          <a:blip r:embed="rId3">
            <a:alphaModFix/>
          </a:blip>
          <a:srcRect b="0" l="1864" r="0" t="0"/>
          <a:stretch/>
        </p:blipFill>
        <p:spPr>
          <a:xfrm>
            <a:off x="3785125" y="905425"/>
            <a:ext cx="4726375" cy="1999255"/>
          </a:xfrm>
          <a:prstGeom prst="rect">
            <a:avLst/>
          </a:prstGeom>
          <a:noFill/>
          <a:ln>
            <a:noFill/>
          </a:ln>
        </p:spPr>
      </p:pic>
      <p:pic>
        <p:nvPicPr>
          <p:cNvPr id="228" name="Google Shape;228;p37"/>
          <p:cNvPicPr preferRelativeResize="0"/>
          <p:nvPr/>
        </p:nvPicPr>
        <p:blipFill>
          <a:blip r:embed="rId4">
            <a:alphaModFix/>
          </a:blip>
          <a:stretch>
            <a:fillRect/>
          </a:stretch>
        </p:blipFill>
        <p:spPr>
          <a:xfrm>
            <a:off x="3785123" y="3082200"/>
            <a:ext cx="4726376" cy="1935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Export Astah file to image</a:t>
            </a:r>
            <a:endParaRPr/>
          </a:p>
        </p:txBody>
      </p:sp>
      <p:sp>
        <p:nvSpPr>
          <p:cNvPr id="234" name="Google Shape;234;p3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export an Astah file/diagram to an image, go to Tools &gt; Export Image &gt; Current Diagram and then select the image format you would like to export to.</a:t>
            </a:r>
            <a:endParaRPr/>
          </a:p>
          <a:p>
            <a:pPr indent="0" lvl="0" marL="0" rtl="0" algn="l">
              <a:spcBef>
                <a:spcPts val="1200"/>
              </a:spcBef>
              <a:spcAft>
                <a:spcPts val="1200"/>
              </a:spcAft>
              <a:buNone/>
            </a:pPr>
            <a:r>
              <a:rPr lang="en"/>
              <a:t>Note: If PNG/PDF export fails, try changing file permissions or running Astah as an administrator.</a:t>
            </a:r>
            <a:endParaRPr/>
          </a:p>
        </p:txBody>
      </p:sp>
      <p:pic>
        <p:nvPicPr>
          <p:cNvPr id="235" name="Google Shape;235;p38"/>
          <p:cNvPicPr preferRelativeResize="0"/>
          <p:nvPr/>
        </p:nvPicPr>
        <p:blipFill>
          <a:blip r:embed="rId3">
            <a:alphaModFix/>
          </a:blip>
          <a:stretch>
            <a:fillRect/>
          </a:stretch>
        </p:blipFill>
        <p:spPr>
          <a:xfrm>
            <a:off x="3266350" y="944275"/>
            <a:ext cx="5540800" cy="3809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555600"/>
            <a:ext cx="75504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Alert "A Name must be unique in a given Namespace."</a:t>
            </a:r>
            <a:endParaRPr/>
          </a:p>
        </p:txBody>
      </p:sp>
      <p:sp>
        <p:nvSpPr>
          <p:cNvPr id="241" name="Google Shape;241;p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https://www.youtube.com/watch?v=fRMQKIG7O50&amp;t=425s</a:t>
            </a:r>
            <a:endParaRPr/>
          </a:p>
          <a:p>
            <a:pPr indent="0" lvl="0" marL="0" rtl="0" algn="l">
              <a:spcBef>
                <a:spcPts val="1200"/>
              </a:spcBef>
              <a:spcAft>
                <a:spcPts val="1200"/>
              </a:spcAft>
              <a:buNone/>
            </a:pPr>
            <a:r>
              <a:rPr lang="en"/>
              <a:t>The model folder in Astah contains the model of the software. Thus, if you create an object in one diagram it will be available in all of the other diagrams in your model, including different types of diagrams. You will not be able to create another object with the same name if one already exists. </a:t>
            </a:r>
            <a:endParaRPr/>
          </a:p>
        </p:txBody>
      </p:sp>
      <p:pic>
        <p:nvPicPr>
          <p:cNvPr id="242" name="Google Shape;242;p39"/>
          <p:cNvPicPr preferRelativeResize="0"/>
          <p:nvPr/>
        </p:nvPicPr>
        <p:blipFill>
          <a:blip r:embed="rId4">
            <a:alphaModFix/>
          </a:blip>
          <a:stretch>
            <a:fillRect/>
          </a:stretch>
        </p:blipFill>
        <p:spPr>
          <a:xfrm>
            <a:off x="3563175" y="1561400"/>
            <a:ext cx="4791075" cy="2362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311700" y="555600"/>
            <a:ext cx="72105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Alert "A Name must be unique in a given Namespace."</a:t>
            </a:r>
            <a:endParaRPr/>
          </a:p>
        </p:txBody>
      </p:sp>
      <p:sp>
        <p:nvSpPr>
          <p:cNvPr id="248" name="Google Shape;248;p4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If you are trying to refer to the same object, you can simply drag and drop the object from the model side bar into the diagram you need it to be in.</a:t>
            </a:r>
            <a:endParaRPr/>
          </a:p>
        </p:txBody>
      </p:sp>
      <p:pic>
        <p:nvPicPr>
          <p:cNvPr id="249" name="Google Shape;249;p40"/>
          <p:cNvPicPr preferRelativeResize="0"/>
          <p:nvPr/>
        </p:nvPicPr>
        <p:blipFill>
          <a:blip r:embed="rId3">
            <a:alphaModFix/>
          </a:blip>
          <a:stretch>
            <a:fillRect/>
          </a:stretch>
        </p:blipFill>
        <p:spPr>
          <a:xfrm>
            <a:off x="311700" y="2571750"/>
            <a:ext cx="3927295" cy="2039175"/>
          </a:xfrm>
          <a:prstGeom prst="rect">
            <a:avLst/>
          </a:prstGeom>
          <a:noFill/>
          <a:ln>
            <a:noFill/>
          </a:ln>
        </p:spPr>
      </p:pic>
      <p:pic>
        <p:nvPicPr>
          <p:cNvPr id="250" name="Google Shape;250;p40"/>
          <p:cNvPicPr preferRelativeResize="0"/>
          <p:nvPr/>
        </p:nvPicPr>
        <p:blipFill>
          <a:blip r:embed="rId4">
            <a:alphaModFix/>
          </a:blip>
          <a:stretch>
            <a:fillRect/>
          </a:stretch>
        </p:blipFill>
        <p:spPr>
          <a:xfrm>
            <a:off x="4572005" y="2571750"/>
            <a:ext cx="4402921" cy="2039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Including Overridden Methods in Subclasses in a Class Diagram</a:t>
            </a:r>
            <a:endParaRPr/>
          </a:p>
        </p:txBody>
      </p:sp>
      <p:sp>
        <p:nvSpPr>
          <p:cNvPr id="256" name="Google Shape;25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Overridden methods should be included in subclasses.The Class Diagram needs to communicate that the subclass is changing/augmenting the functionality of the parent class. Thus, the overridden methods should be included in the corresponding subclasses.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Downloading Astah</a:t>
            </a:r>
            <a:endParaRPr/>
          </a:p>
        </p:txBody>
      </p:sp>
      <p:pic>
        <p:nvPicPr>
          <p:cNvPr id="68" name="Google Shape;68;p15"/>
          <p:cNvPicPr preferRelativeResize="0"/>
          <p:nvPr/>
        </p:nvPicPr>
        <p:blipFill>
          <a:blip r:embed="rId3">
            <a:alphaModFix/>
          </a:blip>
          <a:stretch>
            <a:fillRect/>
          </a:stretch>
        </p:blipFill>
        <p:spPr>
          <a:xfrm>
            <a:off x="3439050" y="1673750"/>
            <a:ext cx="5234750" cy="2845450"/>
          </a:xfrm>
          <a:prstGeom prst="rect">
            <a:avLst/>
          </a:prstGeom>
          <a:noFill/>
          <a:ln>
            <a:noFill/>
          </a:ln>
        </p:spPr>
      </p:pic>
      <p:sp>
        <p:nvSpPr>
          <p:cNvPr id="69" name="Google Shape;69;p1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Next, e</a:t>
            </a:r>
            <a:r>
              <a:rPr lang="en"/>
              <a:t>nter your name and email address when prompted to start the download. There are a few versions you can choose from including Astah Professional and Astah UML. Choose the version according to your needs. I recommend choosing the Astah UML version to start with.</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Astah Non-Navigable Symbol</a:t>
            </a:r>
            <a:endParaRPr/>
          </a:p>
        </p:txBody>
      </p:sp>
      <p:sp>
        <p:nvSpPr>
          <p:cNvPr id="262" name="Google Shape;262;p4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In Astah, this “x” symbol non-navigable. If it sometimes left unspecified, or marked with an “x” symbol. This designates that one class does not know the other class. This is indicating which information that needs to be passed and to which classes.</a:t>
            </a:r>
            <a:endParaRPr/>
          </a:p>
        </p:txBody>
      </p:sp>
      <p:pic>
        <p:nvPicPr>
          <p:cNvPr id="263" name="Google Shape;263;p42"/>
          <p:cNvPicPr preferRelativeResize="0"/>
          <p:nvPr/>
        </p:nvPicPr>
        <p:blipFill>
          <a:blip r:embed="rId3">
            <a:alphaModFix/>
          </a:blip>
          <a:stretch>
            <a:fillRect/>
          </a:stretch>
        </p:blipFill>
        <p:spPr>
          <a:xfrm>
            <a:off x="4466900" y="1872350"/>
            <a:ext cx="3267075" cy="1771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Astah Non-Navigable Symbol</a:t>
            </a:r>
            <a:endParaRPr/>
          </a:p>
        </p:txBody>
      </p:sp>
      <p:sp>
        <p:nvSpPr>
          <p:cNvPr id="269" name="Google Shape;269;p4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Examples: Order needs to know item, but item doesn’t need to know order</a:t>
            </a:r>
            <a:endParaRPr/>
          </a:p>
        </p:txBody>
      </p:sp>
      <p:pic>
        <p:nvPicPr>
          <p:cNvPr id="270" name="Google Shape;270;p43"/>
          <p:cNvPicPr preferRelativeResize="0"/>
          <p:nvPr/>
        </p:nvPicPr>
        <p:blipFill>
          <a:blip r:embed="rId3">
            <a:alphaModFix/>
          </a:blip>
          <a:stretch>
            <a:fillRect/>
          </a:stretch>
        </p:blipFill>
        <p:spPr>
          <a:xfrm>
            <a:off x="3679800" y="1017225"/>
            <a:ext cx="4286250" cy="1704975"/>
          </a:xfrm>
          <a:prstGeom prst="rect">
            <a:avLst/>
          </a:prstGeom>
          <a:noFill/>
          <a:ln>
            <a:noFill/>
          </a:ln>
        </p:spPr>
      </p:pic>
      <p:pic>
        <p:nvPicPr>
          <p:cNvPr id="271" name="Google Shape;271;p43"/>
          <p:cNvPicPr preferRelativeResize="0"/>
          <p:nvPr/>
        </p:nvPicPr>
        <p:blipFill>
          <a:blip r:embed="rId4">
            <a:alphaModFix/>
          </a:blip>
          <a:stretch>
            <a:fillRect/>
          </a:stretch>
        </p:blipFill>
        <p:spPr>
          <a:xfrm>
            <a:off x="3679800" y="2947925"/>
            <a:ext cx="4286250" cy="1704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Deleting Attributes/Elements</a:t>
            </a:r>
            <a:endParaRPr/>
          </a:p>
        </p:txBody>
      </p:sp>
      <p:sp>
        <p:nvSpPr>
          <p:cNvPr id="277" name="Google Shape;277;p4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When deleting elements from a diagram, there are two options.</a:t>
            </a:r>
            <a:endParaRPr/>
          </a:p>
        </p:txBody>
      </p:sp>
      <p:pic>
        <p:nvPicPr>
          <p:cNvPr id="278" name="Google Shape;278;p44"/>
          <p:cNvPicPr preferRelativeResize="0"/>
          <p:nvPr/>
        </p:nvPicPr>
        <p:blipFill>
          <a:blip r:embed="rId3">
            <a:alphaModFix/>
          </a:blip>
          <a:stretch>
            <a:fillRect/>
          </a:stretch>
        </p:blipFill>
        <p:spPr>
          <a:xfrm>
            <a:off x="3244000" y="1532225"/>
            <a:ext cx="5203575" cy="1792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Deleting Attributes/Elements</a:t>
            </a:r>
            <a:endParaRPr/>
          </a:p>
        </p:txBody>
      </p:sp>
      <p:sp>
        <p:nvSpPr>
          <p:cNvPr id="284" name="Google Shape;284;p4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can delete the element from the diagram, which only removes it from the view, however it will still remain in the model.</a:t>
            </a:r>
            <a:endParaRPr/>
          </a:p>
        </p:txBody>
      </p:sp>
      <p:pic>
        <p:nvPicPr>
          <p:cNvPr id="285" name="Google Shape;285;p45"/>
          <p:cNvPicPr preferRelativeResize="0"/>
          <p:nvPr/>
        </p:nvPicPr>
        <p:blipFill>
          <a:blip r:embed="rId3">
            <a:alphaModFix/>
          </a:blip>
          <a:stretch>
            <a:fillRect/>
          </a:stretch>
        </p:blipFill>
        <p:spPr>
          <a:xfrm>
            <a:off x="3679200" y="477875"/>
            <a:ext cx="4735176" cy="2542135"/>
          </a:xfrm>
          <a:prstGeom prst="rect">
            <a:avLst/>
          </a:prstGeom>
          <a:noFill/>
          <a:ln>
            <a:noFill/>
          </a:ln>
        </p:spPr>
      </p:pic>
      <p:pic>
        <p:nvPicPr>
          <p:cNvPr id="286" name="Google Shape;286;p45"/>
          <p:cNvPicPr preferRelativeResize="0"/>
          <p:nvPr/>
        </p:nvPicPr>
        <p:blipFill>
          <a:blip r:embed="rId4">
            <a:alphaModFix/>
          </a:blip>
          <a:stretch>
            <a:fillRect/>
          </a:stretch>
        </p:blipFill>
        <p:spPr>
          <a:xfrm>
            <a:off x="3654650" y="3268575"/>
            <a:ext cx="4784275" cy="17864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Deleting Attributes/Elements</a:t>
            </a:r>
            <a:endParaRPr/>
          </a:p>
        </p:txBody>
      </p:sp>
      <p:sp>
        <p:nvSpPr>
          <p:cNvPr id="292" name="Google Shape;292;p4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Secondly, you can delete it from the model, which will completely remove it from the diagram and file.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If you want to completely remove an element from the file, use the “Delete from Model” option. Otherwise, if you just want to remove it from the diagram use the “Delete from Diagram” option.</a:t>
            </a:r>
            <a:endParaRPr/>
          </a:p>
        </p:txBody>
      </p:sp>
      <p:pic>
        <p:nvPicPr>
          <p:cNvPr id="293" name="Google Shape;293;p46"/>
          <p:cNvPicPr preferRelativeResize="0"/>
          <p:nvPr/>
        </p:nvPicPr>
        <p:blipFill>
          <a:blip r:embed="rId3">
            <a:alphaModFix/>
          </a:blip>
          <a:stretch>
            <a:fillRect/>
          </a:stretch>
        </p:blipFill>
        <p:spPr>
          <a:xfrm>
            <a:off x="3577625" y="337050"/>
            <a:ext cx="5054625" cy="2300501"/>
          </a:xfrm>
          <a:prstGeom prst="rect">
            <a:avLst/>
          </a:prstGeom>
          <a:noFill/>
          <a:ln>
            <a:noFill/>
          </a:ln>
        </p:spPr>
      </p:pic>
      <p:pic>
        <p:nvPicPr>
          <p:cNvPr id="294" name="Google Shape;294;p46"/>
          <p:cNvPicPr preferRelativeResize="0"/>
          <p:nvPr/>
        </p:nvPicPr>
        <p:blipFill>
          <a:blip r:embed="rId4">
            <a:alphaModFix/>
          </a:blip>
          <a:stretch>
            <a:fillRect/>
          </a:stretch>
        </p:blipFill>
        <p:spPr>
          <a:xfrm>
            <a:off x="3577613" y="2864125"/>
            <a:ext cx="4867624" cy="2082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Which diagram to use for Object View</a:t>
            </a:r>
            <a:endParaRPr/>
          </a:p>
        </p:txBody>
      </p:sp>
      <p:sp>
        <p:nvSpPr>
          <p:cNvPr id="300" name="Google Shape;300;p4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Astah, you can use a Class Diagram to create an Object View. </a:t>
            </a:r>
            <a:endParaRPr/>
          </a:p>
          <a:p>
            <a:pPr indent="0" lvl="0" marL="0" rtl="0" algn="l">
              <a:spcBef>
                <a:spcPts val="1200"/>
              </a:spcBef>
              <a:spcAft>
                <a:spcPts val="1200"/>
              </a:spcAft>
              <a:buNone/>
            </a:pPr>
            <a:r>
              <a:rPr lang="en"/>
              <a:t>Use InstanceSpecification</a:t>
            </a:r>
            <a:endParaRPr/>
          </a:p>
        </p:txBody>
      </p:sp>
      <p:pic>
        <p:nvPicPr>
          <p:cNvPr id="301" name="Google Shape;301;p47"/>
          <p:cNvPicPr preferRelativeResize="0"/>
          <p:nvPr/>
        </p:nvPicPr>
        <p:blipFill>
          <a:blip r:embed="rId3">
            <a:alphaModFix/>
          </a:blip>
          <a:stretch>
            <a:fillRect/>
          </a:stretch>
        </p:blipFill>
        <p:spPr>
          <a:xfrm>
            <a:off x="3268575" y="1124125"/>
            <a:ext cx="5567375" cy="1355625"/>
          </a:xfrm>
          <a:prstGeom prst="rect">
            <a:avLst/>
          </a:prstGeom>
          <a:noFill/>
          <a:ln>
            <a:noFill/>
          </a:ln>
        </p:spPr>
      </p:pic>
      <p:pic>
        <p:nvPicPr>
          <p:cNvPr id="302" name="Google Shape;302;p47"/>
          <p:cNvPicPr preferRelativeResize="0"/>
          <p:nvPr/>
        </p:nvPicPr>
        <p:blipFill>
          <a:blip r:embed="rId4">
            <a:alphaModFix/>
          </a:blip>
          <a:stretch>
            <a:fillRect/>
          </a:stretch>
        </p:blipFill>
        <p:spPr>
          <a:xfrm>
            <a:off x="3268575" y="2936450"/>
            <a:ext cx="5652675" cy="1518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311700" y="555600"/>
            <a:ext cx="70938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Hide the attribute type in the domain class model</a:t>
            </a:r>
            <a:endParaRPr/>
          </a:p>
        </p:txBody>
      </p:sp>
      <p:sp>
        <p:nvSpPr>
          <p:cNvPr id="308" name="Google Shape;308;p4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There are several things that can be hidden from the diagram including attribute types. You simply right click on the object then go to Extended Visibility.</a:t>
            </a:r>
            <a:endParaRPr/>
          </a:p>
        </p:txBody>
      </p:sp>
      <p:pic>
        <p:nvPicPr>
          <p:cNvPr id="309" name="Google Shape;309;p48"/>
          <p:cNvPicPr preferRelativeResize="0"/>
          <p:nvPr/>
        </p:nvPicPr>
        <p:blipFill>
          <a:blip r:embed="rId3">
            <a:alphaModFix/>
          </a:blip>
          <a:stretch>
            <a:fillRect/>
          </a:stretch>
        </p:blipFill>
        <p:spPr>
          <a:xfrm>
            <a:off x="3543725" y="1580850"/>
            <a:ext cx="4600575" cy="3038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00" y="555600"/>
            <a:ext cx="70938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Hide the attribute type in the domain class model</a:t>
            </a:r>
            <a:endParaRPr/>
          </a:p>
        </p:txBody>
      </p:sp>
      <p:sp>
        <p:nvSpPr>
          <p:cNvPr id="315" name="Google Shape;315;p4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Select the value you would like to hide or unhide and Astah will update your diagram accordingly.</a:t>
            </a:r>
            <a:endParaRPr/>
          </a:p>
        </p:txBody>
      </p:sp>
      <p:pic>
        <p:nvPicPr>
          <p:cNvPr id="316" name="Google Shape;316;p49"/>
          <p:cNvPicPr preferRelativeResize="0"/>
          <p:nvPr/>
        </p:nvPicPr>
        <p:blipFill>
          <a:blip r:embed="rId3">
            <a:alphaModFix/>
          </a:blip>
          <a:stretch>
            <a:fillRect/>
          </a:stretch>
        </p:blipFill>
        <p:spPr>
          <a:xfrm>
            <a:off x="3475725" y="1687725"/>
            <a:ext cx="4629150" cy="1990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Change Mark text with different color</a:t>
            </a:r>
            <a:endParaRPr/>
          </a:p>
        </p:txBody>
      </p:sp>
      <p:sp>
        <p:nvSpPr>
          <p:cNvPr id="322" name="Google Shape;322;p5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change the text color you can click on the title you want to change the color of, then on the toolbar click on the Set Font Color arrow button and choose the color you want.</a:t>
            </a:r>
            <a:br>
              <a:rPr lang="en"/>
            </a:br>
            <a:br>
              <a:rPr lang="en"/>
            </a:br>
            <a:r>
              <a:rPr lang="en"/>
              <a:t>Astah will update the text to the color you chose.</a:t>
            </a:r>
            <a:endParaRPr/>
          </a:p>
        </p:txBody>
      </p:sp>
      <p:pic>
        <p:nvPicPr>
          <p:cNvPr id="323" name="Google Shape;323;p50"/>
          <p:cNvPicPr preferRelativeResize="0"/>
          <p:nvPr/>
        </p:nvPicPr>
        <p:blipFill rotWithShape="1">
          <a:blip r:embed="rId3">
            <a:alphaModFix/>
          </a:blip>
          <a:srcRect b="33625" l="0" r="38263" t="0"/>
          <a:stretch/>
        </p:blipFill>
        <p:spPr>
          <a:xfrm>
            <a:off x="4768575" y="152400"/>
            <a:ext cx="3530952" cy="1423624"/>
          </a:xfrm>
          <a:prstGeom prst="rect">
            <a:avLst/>
          </a:prstGeom>
          <a:noFill/>
          <a:ln>
            <a:noFill/>
          </a:ln>
        </p:spPr>
      </p:pic>
      <p:pic>
        <p:nvPicPr>
          <p:cNvPr id="324" name="Google Shape;324;p50"/>
          <p:cNvPicPr preferRelativeResize="0"/>
          <p:nvPr/>
        </p:nvPicPr>
        <p:blipFill rotWithShape="1">
          <a:blip r:embed="rId4">
            <a:alphaModFix/>
          </a:blip>
          <a:srcRect b="21123" l="0" r="0" t="0"/>
          <a:stretch/>
        </p:blipFill>
        <p:spPr>
          <a:xfrm>
            <a:off x="4768575" y="1725851"/>
            <a:ext cx="3530950" cy="1502776"/>
          </a:xfrm>
          <a:prstGeom prst="rect">
            <a:avLst/>
          </a:prstGeom>
          <a:noFill/>
          <a:ln>
            <a:noFill/>
          </a:ln>
        </p:spPr>
      </p:pic>
      <p:pic>
        <p:nvPicPr>
          <p:cNvPr id="325" name="Google Shape;325;p50"/>
          <p:cNvPicPr preferRelativeResize="0"/>
          <p:nvPr/>
        </p:nvPicPr>
        <p:blipFill rotWithShape="1">
          <a:blip r:embed="rId5">
            <a:alphaModFix/>
          </a:blip>
          <a:srcRect b="33647" l="0" r="0" t="0"/>
          <a:stretch/>
        </p:blipFill>
        <p:spPr>
          <a:xfrm>
            <a:off x="4768575" y="3378450"/>
            <a:ext cx="3530950" cy="1618257"/>
          </a:xfrm>
          <a:prstGeom prst="rect">
            <a:avLst/>
          </a:prstGeom>
          <a:noFill/>
          <a:ln>
            <a:noFill/>
          </a:ln>
        </p:spPr>
      </p:pic>
      <p:cxnSp>
        <p:nvCxnSpPr>
          <p:cNvPr id="326" name="Google Shape;326;p50"/>
          <p:cNvCxnSpPr/>
          <p:nvPr/>
        </p:nvCxnSpPr>
        <p:spPr>
          <a:xfrm rot="10800000">
            <a:off x="7794375" y="507175"/>
            <a:ext cx="1156200" cy="2040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Improve Astah performance</a:t>
            </a:r>
            <a:endParaRPr/>
          </a:p>
        </p:txBody>
      </p:sp>
      <p:sp>
        <p:nvSpPr>
          <p:cNvPr id="332" name="Google Shape;332;p5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your Astah software is running slowly, try disabling plugins that you aren’t using or use fewer elements in each of your diagrams.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555600"/>
            <a:ext cx="28764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Activating student version of Astah</a:t>
            </a:r>
            <a:endParaRPr/>
          </a:p>
        </p:txBody>
      </p:sp>
      <p:sp>
        <p:nvSpPr>
          <p:cNvPr id="75" name="Google Shape;75;p1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Astah offers a free license to students. To get this free student license you must fill out an application form on the downloads page. Go to this page (https://astah.net/products/free-student-license/)  to get your free student license.</a:t>
            </a:r>
            <a:endParaRPr/>
          </a:p>
          <a:p>
            <a:pPr indent="0" lvl="0" marL="0" rtl="0" algn="l">
              <a:spcBef>
                <a:spcPts val="1200"/>
              </a:spcBef>
              <a:spcAft>
                <a:spcPts val="0"/>
              </a:spcAft>
              <a:buNone/>
            </a:pPr>
            <a:r>
              <a:rPr lang="en"/>
              <a:t>Once you have completed and submitted the free student license form the download will start. When the download is completed, follow the instructions for installing Astah.</a:t>
            </a:r>
            <a:endParaRPr/>
          </a:p>
          <a:p>
            <a:pPr indent="0" lvl="0" marL="0" rtl="0" algn="l">
              <a:spcBef>
                <a:spcPts val="1200"/>
              </a:spcBef>
              <a:spcAft>
                <a:spcPts val="1200"/>
              </a:spcAft>
              <a:buNone/>
            </a:pPr>
            <a:r>
              <a:rPr lang="en"/>
              <a:t>There are more free trials that last around 20 to 40 days if you’d like to try those out. Since you are a student, I recommend applying for the free student license and using that.</a:t>
            </a:r>
            <a:endParaRPr/>
          </a:p>
        </p:txBody>
      </p:sp>
      <p:pic>
        <p:nvPicPr>
          <p:cNvPr id="76" name="Google Shape;76;p16"/>
          <p:cNvPicPr preferRelativeResize="0"/>
          <p:nvPr/>
        </p:nvPicPr>
        <p:blipFill>
          <a:blip r:embed="rId3">
            <a:alphaModFix/>
          </a:blip>
          <a:stretch>
            <a:fillRect/>
          </a:stretch>
        </p:blipFill>
        <p:spPr>
          <a:xfrm>
            <a:off x="3359100" y="1228975"/>
            <a:ext cx="5449024" cy="3500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5000"/>
              <a:t>Deep Dive into Astah Tutorial</a:t>
            </a:r>
            <a:endParaRPr sz="5000"/>
          </a:p>
        </p:txBody>
      </p:sp>
      <p:sp>
        <p:nvSpPr>
          <p:cNvPr id="338" name="Google Shape;338;p5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ASU UGTA Nicole Garcia</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Installing Astah</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Windows: Run the .exe installer and follow the setup instructions.</a:t>
            </a:r>
            <a:endParaRPr/>
          </a:p>
          <a:p>
            <a:pPr indent="0" lvl="0" marL="0" rtl="0" algn="l">
              <a:spcBef>
                <a:spcPts val="1200"/>
              </a:spcBef>
              <a:spcAft>
                <a:spcPts val="0"/>
              </a:spcAft>
              <a:buNone/>
            </a:pPr>
            <a:r>
              <a:rPr lang="en"/>
              <a:t>Mac: Download the .dmg file, open it, </a:t>
            </a:r>
            <a:r>
              <a:rPr lang="en"/>
              <a:t>Follow the installation instructions provided. You may need to </a:t>
            </a:r>
            <a:r>
              <a:rPr lang="en"/>
              <a:t>drag and drop the Astah application into the Applications folder. </a:t>
            </a:r>
            <a:endParaRPr/>
          </a:p>
          <a:p>
            <a:pPr indent="0" lvl="0" marL="0" rtl="0" algn="l">
              <a:spcBef>
                <a:spcPts val="1200"/>
              </a:spcBef>
              <a:spcAft>
                <a:spcPts val="0"/>
              </a:spcAft>
              <a:buNone/>
            </a:pPr>
            <a:r>
              <a:rPr lang="en"/>
              <a:t>Linux: Extract the .zip file and run the astah executable.</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Astah Setup</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Launch Astah and configure:</a:t>
            </a:r>
            <a:endParaRPr/>
          </a:p>
          <a:p>
            <a:pPr indent="457200" lvl="0" marL="0" rtl="0" algn="l">
              <a:spcBef>
                <a:spcPts val="1200"/>
              </a:spcBef>
              <a:spcAft>
                <a:spcPts val="0"/>
              </a:spcAft>
              <a:buNone/>
            </a:pPr>
            <a:r>
              <a:rPr lang="en"/>
              <a:t>Workspace location</a:t>
            </a:r>
            <a:endParaRPr/>
          </a:p>
          <a:p>
            <a:pPr indent="457200" lvl="0" marL="0" rtl="0" algn="l">
              <a:spcBef>
                <a:spcPts val="1200"/>
              </a:spcBef>
              <a:spcAft>
                <a:spcPts val="0"/>
              </a:spcAft>
              <a:buNone/>
            </a:pPr>
            <a:r>
              <a:rPr lang="en"/>
              <a:t>Preferred language</a:t>
            </a:r>
            <a:endParaRPr/>
          </a:p>
          <a:p>
            <a:pPr indent="457200" lvl="0" marL="0" rtl="0" algn="l">
              <a:spcBef>
                <a:spcPts val="1200"/>
              </a:spcBef>
              <a:spcAft>
                <a:spcPts val="0"/>
              </a:spcAft>
              <a:buNone/>
            </a:pPr>
            <a:r>
              <a:rPr lang="en"/>
              <a:t>UI themes and layout preferences</a:t>
            </a:r>
            <a:endParaRPr/>
          </a:p>
          <a:p>
            <a:pPr indent="0" lvl="0" marL="0" rtl="0" algn="l">
              <a:spcBef>
                <a:spcPts val="1200"/>
              </a:spcBef>
              <a:spcAft>
                <a:spcPts val="0"/>
              </a:spcAft>
              <a:buNone/>
            </a:pPr>
            <a:r>
              <a:rPr lang="en"/>
              <a:t>You can also install plugins for more functionality.</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Features and Types of Diagrams in Astah</a:t>
            </a:r>
            <a:endParaRPr/>
          </a:p>
        </p:txBody>
      </p:sp>
      <p:sp>
        <p:nvSpPr>
          <p:cNvPr id="94" name="Google Shape;94;p19"/>
          <p:cNvSpPr txBox="1"/>
          <p:nvPr>
            <p:ph idx="1" type="body"/>
          </p:nvPr>
        </p:nvSpPr>
        <p:spPr>
          <a:xfrm>
            <a:off x="311700" y="1152475"/>
            <a:ext cx="3999900" cy="3766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u="sng"/>
              <a:t>UML Diagrams</a:t>
            </a:r>
            <a:endParaRPr u="sng"/>
          </a:p>
          <a:p>
            <a:pPr indent="457200" lvl="0" marL="0" rtl="0" algn="l">
              <a:spcBef>
                <a:spcPts val="1200"/>
              </a:spcBef>
              <a:spcAft>
                <a:spcPts val="0"/>
              </a:spcAft>
              <a:buNone/>
            </a:pPr>
            <a:r>
              <a:rPr lang="en"/>
              <a:t>Class Diagram: Models object-oriented structures.</a:t>
            </a:r>
            <a:endParaRPr/>
          </a:p>
          <a:p>
            <a:pPr indent="0" lvl="0" marL="457200" rtl="0" algn="l">
              <a:spcBef>
                <a:spcPts val="1200"/>
              </a:spcBef>
              <a:spcAft>
                <a:spcPts val="0"/>
              </a:spcAft>
              <a:buNone/>
            </a:pPr>
            <a:r>
              <a:rPr lang="en"/>
              <a:t>Sequence Diagram: Represents interactions between objects.</a:t>
            </a:r>
            <a:endParaRPr/>
          </a:p>
          <a:p>
            <a:pPr indent="0" lvl="0" marL="457200" rtl="0" algn="l">
              <a:spcBef>
                <a:spcPts val="1200"/>
              </a:spcBef>
              <a:spcAft>
                <a:spcPts val="0"/>
              </a:spcAft>
              <a:buNone/>
            </a:pPr>
            <a:r>
              <a:rPr lang="en"/>
              <a:t>Use Case Diagram: Defines system functionality from a user’s perspective.</a:t>
            </a:r>
            <a:endParaRPr/>
          </a:p>
          <a:p>
            <a:pPr indent="0" lvl="0" marL="457200" rtl="0" algn="l">
              <a:spcBef>
                <a:spcPts val="1200"/>
              </a:spcBef>
              <a:spcAft>
                <a:spcPts val="0"/>
              </a:spcAft>
              <a:buNone/>
            </a:pPr>
            <a:r>
              <a:rPr lang="en"/>
              <a:t>State Machine Diagram: Describes object states and transitions.</a:t>
            </a:r>
            <a:endParaRPr/>
          </a:p>
          <a:p>
            <a:pPr indent="0" lvl="0" marL="457200" rtl="0" algn="l">
              <a:spcBef>
                <a:spcPts val="1200"/>
              </a:spcBef>
              <a:spcAft>
                <a:spcPts val="0"/>
              </a:spcAft>
              <a:buNone/>
            </a:pPr>
            <a:r>
              <a:rPr lang="en"/>
              <a:t>Activity Diagram: Models workflows and business processes.</a:t>
            </a:r>
            <a:endParaRPr/>
          </a:p>
          <a:p>
            <a:pPr indent="0" lvl="0" marL="457200" rtl="0" algn="l">
              <a:spcBef>
                <a:spcPts val="1200"/>
              </a:spcBef>
              <a:spcAft>
                <a:spcPts val="0"/>
              </a:spcAft>
              <a:buNone/>
            </a:pPr>
            <a:r>
              <a:rPr lang="en"/>
              <a:t>Component Diagram: Shows software components and their dependencies.</a:t>
            </a:r>
            <a:endParaRPr/>
          </a:p>
          <a:p>
            <a:pPr indent="0" lvl="0" marL="457200" rtl="0" algn="l">
              <a:spcBef>
                <a:spcPts val="1200"/>
              </a:spcBef>
              <a:spcAft>
                <a:spcPts val="1200"/>
              </a:spcAft>
              <a:buNone/>
            </a:pPr>
            <a:r>
              <a:rPr lang="en"/>
              <a:t>Deployment Diagram: Visualizes hardware/software deployment.</a:t>
            </a:r>
            <a:endParaRPr/>
          </a:p>
        </p:txBody>
      </p:sp>
      <p:sp>
        <p:nvSpPr>
          <p:cNvPr id="95" name="Google Shape;95;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Flowcharts &amp; Mind Maps</a:t>
            </a:r>
            <a:endParaRPr u="sng"/>
          </a:p>
          <a:p>
            <a:pPr indent="0" lvl="0" marL="457200" rtl="0" algn="l">
              <a:spcBef>
                <a:spcPts val="1200"/>
              </a:spcBef>
              <a:spcAft>
                <a:spcPts val="0"/>
              </a:spcAft>
              <a:buNone/>
            </a:pPr>
            <a:r>
              <a:rPr lang="en"/>
              <a:t>Flowchart: Useful for algorithm design and process modeling.</a:t>
            </a:r>
            <a:endParaRPr/>
          </a:p>
          <a:p>
            <a:pPr indent="0" lvl="0" marL="457200" rtl="0" algn="l">
              <a:spcBef>
                <a:spcPts val="1200"/>
              </a:spcBef>
              <a:spcAft>
                <a:spcPts val="0"/>
              </a:spcAft>
              <a:buNone/>
            </a:pPr>
            <a:r>
              <a:rPr lang="en"/>
              <a:t>Mind Maps: Helps with brainstorming and structuring ideas.</a:t>
            </a:r>
            <a:endParaRPr/>
          </a:p>
          <a:p>
            <a:pPr indent="0" lvl="0" marL="0" rtl="0" algn="l">
              <a:spcBef>
                <a:spcPts val="1200"/>
              </a:spcBef>
              <a:spcAft>
                <a:spcPts val="0"/>
              </a:spcAft>
              <a:buNone/>
            </a:pPr>
            <a:r>
              <a:rPr lang="en" u="sng"/>
              <a:t>ER Diagrams (Entity-Relationship)</a:t>
            </a:r>
            <a:endParaRPr u="sng"/>
          </a:p>
          <a:p>
            <a:pPr indent="0" lvl="0" marL="457200" rtl="0" algn="l">
              <a:spcBef>
                <a:spcPts val="1200"/>
              </a:spcBef>
              <a:spcAft>
                <a:spcPts val="0"/>
              </a:spcAft>
              <a:buNone/>
            </a:pPr>
            <a:r>
              <a:rPr lang="en"/>
              <a:t>Used for database design and modeling relationships between entities.</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Creating a new Project/Diagram</a:t>
            </a:r>
            <a:endParaRPr/>
          </a:p>
        </p:txBody>
      </p:sp>
      <p:sp>
        <p:nvSpPr>
          <p:cNvPr id="101" name="Google Shape;101;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 Astah.</a:t>
            </a:r>
            <a:endParaRPr/>
          </a:p>
          <a:p>
            <a:pPr indent="0" lvl="0" marL="0" rtl="0" algn="l">
              <a:spcBef>
                <a:spcPts val="1200"/>
              </a:spcBef>
              <a:spcAft>
                <a:spcPts val="0"/>
              </a:spcAft>
              <a:buNone/>
            </a:pPr>
            <a:r>
              <a:rPr lang="en"/>
              <a:t>Go to File → New Project.</a:t>
            </a:r>
            <a:endParaRPr/>
          </a:p>
          <a:p>
            <a:pPr indent="0" lvl="0" marL="0" rtl="0" algn="l">
              <a:spcBef>
                <a:spcPts val="1200"/>
              </a:spcBef>
              <a:spcAft>
                <a:spcPts val="0"/>
              </a:spcAft>
              <a:buNone/>
            </a:pPr>
            <a:r>
              <a:rPr lang="en"/>
              <a:t>Choose a diagram type (e.g., Class Diagram, Sequence Diagram).</a:t>
            </a:r>
            <a:endParaRPr/>
          </a:p>
          <a:p>
            <a:pPr indent="0" lvl="0" marL="0" rtl="0" algn="l">
              <a:spcBef>
                <a:spcPts val="1200"/>
              </a:spcBef>
              <a:spcAft>
                <a:spcPts val="1200"/>
              </a:spcAft>
              <a:buNone/>
            </a:pPr>
            <a:r>
              <a:rPr lang="en"/>
              <a:t>Save the project (.asta file format).</a:t>
            </a:r>
            <a:endParaRPr/>
          </a:p>
        </p:txBody>
      </p:sp>
      <p:pic>
        <p:nvPicPr>
          <p:cNvPr id="102" name="Google Shape;102;p20"/>
          <p:cNvPicPr preferRelativeResize="0"/>
          <p:nvPr/>
        </p:nvPicPr>
        <p:blipFill>
          <a:blip r:embed="rId3">
            <a:alphaModFix/>
          </a:blip>
          <a:stretch>
            <a:fillRect/>
          </a:stretch>
        </p:blipFill>
        <p:spPr>
          <a:xfrm>
            <a:off x="3751825" y="1389598"/>
            <a:ext cx="4709050" cy="340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Creating a new Project/Diagram</a:t>
            </a:r>
            <a:endParaRPr/>
          </a:p>
        </p:txBody>
      </p:sp>
      <p:pic>
        <p:nvPicPr>
          <p:cNvPr id="108" name="Google Shape;108;p21"/>
          <p:cNvPicPr preferRelativeResize="0"/>
          <p:nvPr/>
        </p:nvPicPr>
        <p:blipFill>
          <a:blip r:embed="rId3">
            <a:alphaModFix/>
          </a:blip>
          <a:stretch>
            <a:fillRect/>
          </a:stretch>
        </p:blipFill>
        <p:spPr>
          <a:xfrm>
            <a:off x="3119700" y="1432025"/>
            <a:ext cx="5791250" cy="2904906"/>
          </a:xfrm>
          <a:prstGeom prst="rect">
            <a:avLst/>
          </a:prstGeom>
          <a:noFill/>
          <a:ln>
            <a:noFill/>
          </a:ln>
        </p:spPr>
      </p:pic>
      <p:sp>
        <p:nvSpPr>
          <p:cNvPr id="109" name="Google Shape;109;p2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Astah will create a new diagram in your workspace according to the option you selected.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Now you can add elements to this new diagram by using the toolbar. You can also create new elements by double-clicking on the diagram.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